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Jaime Franco </a:t>
            </a:r>
            <a:r>
              <a:rPr lang="en-US" dirty="0" err="1">
                <a:solidFill>
                  <a:schemeClr val="bg2"/>
                </a:solidFill>
                <a:latin typeface="Abadi"/>
                <a:ea typeface="SF Pro" pitchFamily="2" charset="0"/>
                <a:cs typeface="SF Pro" pitchFamily="2" charset="0"/>
              </a:rPr>
              <a:t>Torrecillas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30/01/2022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59967"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The link to the notebook is https://github.com/atilaks/testrepo/blob/b09717119b311514b3287f6279c9fa0d30a5a19c/EDA%20lab.ipynb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descr="Diagrama, Esquemático&#10;&#10;Descripción generada automáticamente">
            <a:extLst>
              <a:ext uri="{FF2B5EF4-FFF2-40B4-BE49-F238E27FC236}">
                <a16:creationId xmlns:a16="http://schemas.microsoft.com/office/drawing/2014/main" id="{DC6C9567-5F96-4303-B33E-7251058F1967}"/>
              </a:ext>
            </a:extLst>
          </p:cNvPr>
          <p:cNvPicPr>
            <a:picLocks noChangeAspect="1"/>
          </p:cNvPicPr>
          <p:nvPr/>
        </p:nvPicPr>
        <p:blipFill>
          <a:blip r:embed="rId3"/>
          <a:stretch>
            <a:fillRect/>
          </a:stretch>
        </p:blipFill>
        <p:spPr>
          <a:xfrm>
            <a:off x="6229978" y="1825625"/>
            <a:ext cx="5820089" cy="404391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2547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https://github.com/atilaks/testrepo/blob/b09717119b311514b3287f6279c9fa0d30a5a19c/EDA%20lab.ipynb</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n 5" descr="Gráfico, Gráfico de barras&#10;&#10;Descripción generada automáticamente">
            <a:extLst>
              <a:ext uri="{FF2B5EF4-FFF2-40B4-BE49-F238E27FC236}">
                <a16:creationId xmlns:a16="http://schemas.microsoft.com/office/drawing/2014/main" id="{12D708CD-3EEC-4F99-AC76-AE9EB701095A}"/>
              </a:ext>
            </a:extLst>
          </p:cNvPr>
          <p:cNvPicPr>
            <a:picLocks noChangeAspect="1"/>
          </p:cNvPicPr>
          <p:nvPr/>
        </p:nvPicPr>
        <p:blipFill>
          <a:blip r:embed="rId3"/>
          <a:stretch>
            <a:fillRect/>
          </a:stretch>
        </p:blipFill>
        <p:spPr>
          <a:xfrm>
            <a:off x="6643463" y="1668465"/>
            <a:ext cx="4142617" cy="2295340"/>
          </a:xfrm>
          <a:prstGeom prst="rect">
            <a:avLst/>
          </a:prstGeom>
        </p:spPr>
      </p:pic>
      <p:pic>
        <p:nvPicPr>
          <p:cNvPr id="8" name="Imagen 7" descr="Gráfico&#10;&#10;Descripción generada automáticamente">
            <a:extLst>
              <a:ext uri="{FF2B5EF4-FFF2-40B4-BE49-F238E27FC236}">
                <a16:creationId xmlns:a16="http://schemas.microsoft.com/office/drawing/2014/main" id="{9BCECF0D-6C82-4283-9CF1-4F73A0B12337}"/>
              </a:ext>
            </a:extLst>
          </p:cNvPr>
          <p:cNvPicPr>
            <a:picLocks noChangeAspect="1"/>
          </p:cNvPicPr>
          <p:nvPr/>
        </p:nvPicPr>
        <p:blipFill>
          <a:blip r:embed="rId4"/>
          <a:stretch>
            <a:fillRect/>
          </a:stretch>
        </p:blipFill>
        <p:spPr>
          <a:xfrm>
            <a:off x="6643463" y="4085069"/>
            <a:ext cx="4142617" cy="234214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795643" cy="4620636"/>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loaded the SpaceX dataset into a PostgreSQL database without leaving the </a:t>
            </a:r>
            <a:r>
              <a:rPr lang="en-US" sz="1800" dirty="0" err="1">
                <a:solidFill>
                  <a:schemeClr val="accent3">
                    <a:lumMod val="25000"/>
                  </a:schemeClr>
                </a:solidFill>
                <a:latin typeface="Abadi"/>
              </a:rPr>
              <a:t>jupyter</a:t>
            </a:r>
            <a:r>
              <a:rPr lang="en-US" sz="1800" dirty="0">
                <a:solidFill>
                  <a:schemeClr val="accent3">
                    <a:lumMod val="25000"/>
                  </a:schemeClr>
                </a:solidFill>
                <a:latin typeface="Abadi"/>
              </a:rPr>
              <a:t> notebook.</a:t>
            </a:r>
          </a:p>
          <a:p>
            <a:pPr>
              <a:lnSpc>
                <a:spcPct val="100000"/>
              </a:lnSpc>
              <a:spcBef>
                <a:spcPts val="1400"/>
              </a:spcBef>
            </a:pPr>
            <a:r>
              <a:rPr lang="en-US" sz="18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800" dirty="0">
                <a:solidFill>
                  <a:schemeClr val="accent3">
                    <a:lumMod val="25000"/>
                  </a:schemeClr>
                </a:solidFill>
                <a:latin typeface="Abadi"/>
              </a:rPr>
              <a:t>The names of unique launch sites in the space mission.</a:t>
            </a:r>
          </a:p>
          <a:p>
            <a:pPr lvl="1">
              <a:lnSpc>
                <a:spcPct val="100000"/>
              </a:lnSpc>
              <a:spcBef>
                <a:spcPts val="1400"/>
              </a:spcBef>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a:rPr>
              <a:t>The failed landing outcomes in drone ship, their booster version and launch site names.</a:t>
            </a:r>
          </a:p>
          <a:p>
            <a:pPr>
              <a:lnSpc>
                <a:spcPct val="100000"/>
              </a:lnSpc>
              <a:spcBef>
                <a:spcPts val="1400"/>
              </a:spcBef>
            </a:pPr>
            <a:r>
              <a:rPr lang="en-US" sz="1800" dirty="0">
                <a:solidFill>
                  <a:schemeClr val="accent3">
                    <a:lumMod val="25000"/>
                  </a:schemeClr>
                </a:solidFill>
                <a:latin typeface="Abadi"/>
              </a:rPr>
              <a:t>The link to the notebook is https://github.com/atilaks/testrepo/blob/81ce9c6b3aeb4cdb75ad542415da2719946b3c1c/SQL%20lab.ipynb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https://github.com/atilaks/testrepo/blob/97b1afc93c267148e12be359b2e40ecfe9d7335a/Machine%20Learning%20Prediction%20lab.ipynb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318842" cy="7561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descr="Imagen que contiene Gráfico&#10;&#10;Descripción generada automáticamente">
            <a:extLst>
              <a:ext uri="{FF2B5EF4-FFF2-40B4-BE49-F238E27FC236}">
                <a16:creationId xmlns:a16="http://schemas.microsoft.com/office/drawing/2014/main" id="{62111ADE-D9A3-4065-B3B3-C8819D784AB3}"/>
              </a:ext>
            </a:extLst>
          </p:cNvPr>
          <p:cNvPicPr>
            <a:picLocks noChangeAspect="1"/>
          </p:cNvPicPr>
          <p:nvPr/>
        </p:nvPicPr>
        <p:blipFill>
          <a:blip r:embed="rId3"/>
          <a:stretch>
            <a:fillRect/>
          </a:stretch>
        </p:blipFill>
        <p:spPr>
          <a:xfrm>
            <a:off x="609600" y="3429000"/>
            <a:ext cx="10972800" cy="19335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descr="Imagen que contiene Gráfico&#10;&#10;Descripción generada automáticamente">
            <a:extLst>
              <a:ext uri="{FF2B5EF4-FFF2-40B4-BE49-F238E27FC236}">
                <a16:creationId xmlns:a16="http://schemas.microsoft.com/office/drawing/2014/main" id="{685D4B87-D56A-477E-919A-D442792B3EC0}"/>
              </a:ext>
            </a:extLst>
          </p:cNvPr>
          <p:cNvPicPr>
            <a:picLocks noChangeAspect="1"/>
          </p:cNvPicPr>
          <p:nvPr/>
        </p:nvPicPr>
        <p:blipFill>
          <a:blip r:embed="rId3"/>
          <a:stretch>
            <a:fillRect/>
          </a:stretch>
        </p:blipFill>
        <p:spPr>
          <a:xfrm>
            <a:off x="609600" y="1906179"/>
            <a:ext cx="10972800" cy="1933575"/>
          </a:xfrm>
          <a:prstGeom prst="rect">
            <a:avLst/>
          </a:prstGeom>
        </p:spPr>
      </p:pic>
      <p:sp>
        <p:nvSpPr>
          <p:cNvPr id="7" name="CuadroTexto 6">
            <a:extLst>
              <a:ext uri="{FF2B5EF4-FFF2-40B4-BE49-F238E27FC236}">
                <a16:creationId xmlns:a16="http://schemas.microsoft.com/office/drawing/2014/main" id="{4C5FDA06-5EB9-4F7B-8D40-A8FCDD0181EB}"/>
              </a:ext>
            </a:extLst>
          </p:cNvPr>
          <p:cNvSpPr txBox="1"/>
          <p:nvPr/>
        </p:nvSpPr>
        <p:spPr>
          <a:xfrm>
            <a:off x="2873828" y="4130711"/>
            <a:ext cx="7043895" cy="1384995"/>
          </a:xfrm>
          <a:prstGeom prst="rect">
            <a:avLst/>
          </a:prstGeom>
          <a:noFill/>
        </p:spPr>
        <p:txBody>
          <a:bodyPr wrap="square" rtlCol="0">
            <a:spAutoFit/>
          </a:bodyPr>
          <a:lstStyle/>
          <a:p>
            <a:r>
              <a:rPr lang="en-US" sz="2800" b="1" dirty="0"/>
              <a:t>the greater the payload mass for launch site CCAFS SLC 40 the higher the success rate for the rocket</a:t>
            </a:r>
            <a:endParaRPr lang="es-ES" sz="2800" b="1"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20253" y="2091748"/>
            <a:ext cx="3932238" cy="381158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descr="Gráfico, Gráfico de barras, Histograma&#10;&#10;Descripción generada automáticamente">
            <a:extLst>
              <a:ext uri="{FF2B5EF4-FFF2-40B4-BE49-F238E27FC236}">
                <a16:creationId xmlns:a16="http://schemas.microsoft.com/office/drawing/2014/main" id="{77332E7C-9F66-4142-99AF-06883AF644A7}"/>
              </a:ext>
            </a:extLst>
          </p:cNvPr>
          <p:cNvPicPr>
            <a:picLocks noChangeAspect="1"/>
          </p:cNvPicPr>
          <p:nvPr/>
        </p:nvPicPr>
        <p:blipFill>
          <a:blip r:embed="rId3"/>
          <a:stretch>
            <a:fillRect/>
          </a:stretch>
        </p:blipFill>
        <p:spPr>
          <a:xfrm>
            <a:off x="770011" y="2091748"/>
            <a:ext cx="6781800" cy="39338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82048"/>
            <a:ext cx="10313321" cy="1299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Imagen 7" descr="Gráfico de dispersión&#10;&#10;Descripción generada automáticamente con confianza media">
            <a:extLst>
              <a:ext uri="{FF2B5EF4-FFF2-40B4-BE49-F238E27FC236}">
                <a16:creationId xmlns:a16="http://schemas.microsoft.com/office/drawing/2014/main" id="{8CBAEF3D-B180-4B32-A865-2F6926257FF4}"/>
              </a:ext>
            </a:extLst>
          </p:cNvPr>
          <p:cNvPicPr>
            <a:picLocks noChangeAspect="1"/>
          </p:cNvPicPr>
          <p:nvPr/>
        </p:nvPicPr>
        <p:blipFill>
          <a:blip r:embed="rId3"/>
          <a:stretch>
            <a:fillRect/>
          </a:stretch>
        </p:blipFill>
        <p:spPr>
          <a:xfrm>
            <a:off x="1938337" y="1768073"/>
            <a:ext cx="8315325" cy="21336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94605" y="4945375"/>
            <a:ext cx="10202789" cy="1077686"/>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descr="Aplicación&#10;&#10;Descripción generada automáticamente con confianza baja">
            <a:extLst>
              <a:ext uri="{FF2B5EF4-FFF2-40B4-BE49-F238E27FC236}">
                <a16:creationId xmlns:a16="http://schemas.microsoft.com/office/drawing/2014/main" id="{ACEAA9D3-FE3C-4228-8C6C-539540D7875E}"/>
              </a:ext>
            </a:extLst>
          </p:cNvPr>
          <p:cNvPicPr>
            <a:picLocks noChangeAspect="1"/>
          </p:cNvPicPr>
          <p:nvPr/>
        </p:nvPicPr>
        <p:blipFill>
          <a:blip r:embed="rId3"/>
          <a:stretch>
            <a:fillRect/>
          </a:stretch>
        </p:blipFill>
        <p:spPr>
          <a:xfrm>
            <a:off x="1533525" y="2175520"/>
            <a:ext cx="9124950" cy="210502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959225"/>
            <a:ext cx="3932238" cy="3811588"/>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descr="Gráfico&#10;&#10;Descripción generada automáticamente">
            <a:extLst>
              <a:ext uri="{FF2B5EF4-FFF2-40B4-BE49-F238E27FC236}">
                <a16:creationId xmlns:a16="http://schemas.microsoft.com/office/drawing/2014/main" id="{46757EEF-9097-4286-A749-3A69E0A9F15C}"/>
              </a:ext>
            </a:extLst>
          </p:cNvPr>
          <p:cNvPicPr>
            <a:picLocks noChangeAspect="1"/>
          </p:cNvPicPr>
          <p:nvPr/>
        </p:nvPicPr>
        <p:blipFill>
          <a:blip r:embed="rId3"/>
          <a:stretch>
            <a:fillRect/>
          </a:stretch>
        </p:blipFill>
        <p:spPr>
          <a:xfrm>
            <a:off x="387175" y="1888581"/>
            <a:ext cx="6534150" cy="39528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43895" y="1863750"/>
            <a:ext cx="4414077" cy="3419615"/>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We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descr="Interfaz de usuario gráfica, Texto, Aplicación&#10;&#10;Descripción generada automáticamente">
            <a:extLst>
              <a:ext uri="{FF2B5EF4-FFF2-40B4-BE49-F238E27FC236}">
                <a16:creationId xmlns:a16="http://schemas.microsoft.com/office/drawing/2014/main" id="{1797FEFC-23B3-424A-B842-5AE62F96BF38}"/>
              </a:ext>
            </a:extLst>
          </p:cNvPr>
          <p:cNvPicPr>
            <a:picLocks noChangeAspect="1"/>
          </p:cNvPicPr>
          <p:nvPr/>
        </p:nvPicPr>
        <p:blipFill>
          <a:blip r:embed="rId3"/>
          <a:stretch>
            <a:fillRect/>
          </a:stretch>
        </p:blipFill>
        <p:spPr>
          <a:xfrm>
            <a:off x="483472" y="1497107"/>
            <a:ext cx="6381750" cy="4152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1999" y="1624657"/>
            <a:ext cx="10373612" cy="8170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Imagen 7" descr="Interfaz de usuario gráfica, Texto, Aplicación&#10;&#10;Descripción generada automáticamente">
            <a:extLst>
              <a:ext uri="{FF2B5EF4-FFF2-40B4-BE49-F238E27FC236}">
                <a16:creationId xmlns:a16="http://schemas.microsoft.com/office/drawing/2014/main" id="{CFFFC538-BA0A-44AE-9928-65148D3D4787}"/>
              </a:ext>
            </a:extLst>
          </p:cNvPr>
          <p:cNvPicPr>
            <a:picLocks noChangeAspect="1"/>
          </p:cNvPicPr>
          <p:nvPr/>
        </p:nvPicPr>
        <p:blipFill>
          <a:blip r:embed="rId3"/>
          <a:stretch>
            <a:fillRect/>
          </a:stretch>
        </p:blipFill>
        <p:spPr>
          <a:xfrm>
            <a:off x="1100137" y="2781098"/>
            <a:ext cx="9991725" cy="29051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97962"/>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390BC7BA-0EB5-4E10-9649-42E44FE31A42}"/>
              </a:ext>
            </a:extLst>
          </p:cNvPr>
          <p:cNvPicPr>
            <a:picLocks noChangeAspect="1"/>
          </p:cNvPicPr>
          <p:nvPr/>
        </p:nvPicPr>
        <p:blipFill>
          <a:blip r:embed="rId3"/>
          <a:stretch>
            <a:fillRect/>
          </a:stretch>
        </p:blipFill>
        <p:spPr>
          <a:xfrm>
            <a:off x="2322586" y="2823587"/>
            <a:ext cx="7410450" cy="28289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84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BAA15F74-5E5B-4F7A-B7C2-DEE085747BAC}"/>
              </a:ext>
            </a:extLst>
          </p:cNvPr>
          <p:cNvPicPr>
            <a:picLocks noChangeAspect="1"/>
          </p:cNvPicPr>
          <p:nvPr/>
        </p:nvPicPr>
        <p:blipFill>
          <a:blip r:embed="rId3"/>
          <a:stretch>
            <a:fillRect/>
          </a:stretch>
        </p:blipFill>
        <p:spPr>
          <a:xfrm>
            <a:off x="2967037" y="2765346"/>
            <a:ext cx="6257925" cy="3429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773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A5DD816A-F83D-4913-8F20-86E72BE361E8}"/>
              </a:ext>
            </a:extLst>
          </p:cNvPr>
          <p:cNvPicPr>
            <a:picLocks noChangeAspect="1"/>
          </p:cNvPicPr>
          <p:nvPr/>
        </p:nvPicPr>
        <p:blipFill>
          <a:blip r:embed="rId3"/>
          <a:stretch>
            <a:fillRect/>
          </a:stretch>
        </p:blipFill>
        <p:spPr>
          <a:xfrm>
            <a:off x="2836936" y="2971990"/>
            <a:ext cx="6381750" cy="28765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592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descr="Interfaz de usuario gráfica, Texto&#10;&#10;Descripción generada automáticamente con confianza media">
            <a:extLst>
              <a:ext uri="{FF2B5EF4-FFF2-40B4-BE49-F238E27FC236}">
                <a16:creationId xmlns:a16="http://schemas.microsoft.com/office/drawing/2014/main" id="{A76C130A-76B4-4DDB-8E9E-6AD7C47C1695}"/>
              </a:ext>
            </a:extLst>
          </p:cNvPr>
          <p:cNvPicPr>
            <a:picLocks noChangeAspect="1"/>
          </p:cNvPicPr>
          <p:nvPr/>
        </p:nvPicPr>
        <p:blipFill>
          <a:blip r:embed="rId3"/>
          <a:stretch>
            <a:fillRect/>
          </a:stretch>
        </p:blipFill>
        <p:spPr>
          <a:xfrm>
            <a:off x="3440674" y="3084844"/>
            <a:ext cx="5174273" cy="34701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57978"/>
            <a:ext cx="4017889" cy="206690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4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45085" cy="30277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descr="Interfaz de usuario gráfica, Texto, Aplicación&#10;&#10;Descripción generada automáticamente">
            <a:extLst>
              <a:ext uri="{FF2B5EF4-FFF2-40B4-BE49-F238E27FC236}">
                <a16:creationId xmlns:a16="http://schemas.microsoft.com/office/drawing/2014/main" id="{DDA420D3-1D0E-4A1D-9369-C5B671A51B70}"/>
              </a:ext>
            </a:extLst>
          </p:cNvPr>
          <p:cNvPicPr>
            <a:picLocks noChangeAspect="1"/>
          </p:cNvPicPr>
          <p:nvPr/>
        </p:nvPicPr>
        <p:blipFill>
          <a:blip r:embed="rId3"/>
          <a:stretch>
            <a:fillRect/>
          </a:stretch>
        </p:blipFill>
        <p:spPr>
          <a:xfrm>
            <a:off x="5669887" y="1359911"/>
            <a:ext cx="4972050" cy="5067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62280" cy="25253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descr="Tabla&#10;&#10;Descripción generada automáticamente">
            <a:extLst>
              <a:ext uri="{FF2B5EF4-FFF2-40B4-BE49-F238E27FC236}">
                <a16:creationId xmlns:a16="http://schemas.microsoft.com/office/drawing/2014/main" id="{EE7CFC5E-660E-4EF9-92CE-531D8D70CF2D}"/>
              </a:ext>
            </a:extLst>
          </p:cNvPr>
          <p:cNvPicPr>
            <a:picLocks noChangeAspect="1"/>
          </p:cNvPicPr>
          <p:nvPr/>
        </p:nvPicPr>
        <p:blipFill>
          <a:blip r:embed="rId3"/>
          <a:stretch>
            <a:fillRect/>
          </a:stretch>
        </p:blipFill>
        <p:spPr>
          <a:xfrm>
            <a:off x="5114192" y="1535897"/>
            <a:ext cx="5851950" cy="48913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089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2906E096-348F-4F99-8F1C-984E6C1E645D}"/>
              </a:ext>
            </a:extLst>
          </p:cNvPr>
          <p:cNvPicPr>
            <a:picLocks noChangeAspect="1"/>
          </p:cNvPicPr>
          <p:nvPr/>
        </p:nvPicPr>
        <p:blipFill>
          <a:blip r:embed="rId3"/>
          <a:stretch>
            <a:fillRect/>
          </a:stretch>
        </p:blipFill>
        <p:spPr>
          <a:xfrm>
            <a:off x="2495550" y="3318783"/>
            <a:ext cx="7200900" cy="25717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19775" cy="427372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descr="Interfaz de usuario gráfica&#10;&#10;Descripción generada automáticamente con confianza media">
            <a:extLst>
              <a:ext uri="{FF2B5EF4-FFF2-40B4-BE49-F238E27FC236}">
                <a16:creationId xmlns:a16="http://schemas.microsoft.com/office/drawing/2014/main" id="{897282D3-FA33-488D-BD3B-C59CE337D775}"/>
              </a:ext>
            </a:extLst>
          </p:cNvPr>
          <p:cNvPicPr>
            <a:picLocks noChangeAspect="1"/>
          </p:cNvPicPr>
          <p:nvPr/>
        </p:nvPicPr>
        <p:blipFill>
          <a:blip r:embed="rId3"/>
          <a:stretch>
            <a:fillRect/>
          </a:stretch>
        </p:blipFill>
        <p:spPr>
          <a:xfrm>
            <a:off x="6189785" y="1725578"/>
            <a:ext cx="4858456" cy="340684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Imagen 5" descr="Mapa&#10;&#10;Descripción generada automáticamente">
            <a:extLst>
              <a:ext uri="{FF2B5EF4-FFF2-40B4-BE49-F238E27FC236}">
                <a16:creationId xmlns:a16="http://schemas.microsoft.com/office/drawing/2014/main" id="{65E7EF36-7CE9-4317-9BFA-F34202734165}"/>
              </a:ext>
            </a:extLst>
          </p:cNvPr>
          <p:cNvPicPr>
            <a:picLocks noChangeAspect="1"/>
          </p:cNvPicPr>
          <p:nvPr/>
        </p:nvPicPr>
        <p:blipFill>
          <a:blip r:embed="rId3"/>
          <a:stretch>
            <a:fillRect/>
          </a:stretch>
        </p:blipFill>
        <p:spPr>
          <a:xfrm>
            <a:off x="852487" y="1652100"/>
            <a:ext cx="10487025" cy="46672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7" name="Imagen 6" descr="Diagrama, Esquemático&#10;&#10;Descripción generada automáticamente">
            <a:extLst>
              <a:ext uri="{FF2B5EF4-FFF2-40B4-BE49-F238E27FC236}">
                <a16:creationId xmlns:a16="http://schemas.microsoft.com/office/drawing/2014/main" id="{0C0F8288-E534-405E-B869-9B189ACFD691}"/>
              </a:ext>
            </a:extLst>
          </p:cNvPr>
          <p:cNvPicPr>
            <a:picLocks noChangeAspect="1"/>
          </p:cNvPicPr>
          <p:nvPr/>
        </p:nvPicPr>
        <p:blipFill>
          <a:blip r:embed="rId3"/>
          <a:stretch>
            <a:fillRect/>
          </a:stretch>
        </p:blipFill>
        <p:spPr>
          <a:xfrm>
            <a:off x="666750" y="1113473"/>
            <a:ext cx="10858500" cy="48863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n 3" descr="Diagrama&#10;&#10;Descripción generada automáticamente">
            <a:extLst>
              <a:ext uri="{FF2B5EF4-FFF2-40B4-BE49-F238E27FC236}">
                <a16:creationId xmlns:a16="http://schemas.microsoft.com/office/drawing/2014/main" id="{852AB8B0-AAD7-4BE4-983D-000AFE384478}"/>
              </a:ext>
            </a:extLst>
          </p:cNvPr>
          <p:cNvPicPr>
            <a:picLocks noChangeAspect="1"/>
          </p:cNvPicPr>
          <p:nvPr/>
        </p:nvPicPr>
        <p:blipFill>
          <a:blip r:embed="rId3"/>
          <a:stretch>
            <a:fillRect/>
          </a:stretch>
        </p:blipFill>
        <p:spPr>
          <a:xfrm>
            <a:off x="1486737" y="1591331"/>
            <a:ext cx="9218525" cy="46350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4" name="Imagen 3" descr="Gráfico&#10;&#10;Descripción generada automáticamente">
            <a:extLst>
              <a:ext uri="{FF2B5EF4-FFF2-40B4-BE49-F238E27FC236}">
                <a16:creationId xmlns:a16="http://schemas.microsoft.com/office/drawing/2014/main" id="{77B1A859-BA2C-47E8-8D23-39DD1EC36A43}"/>
              </a:ext>
            </a:extLst>
          </p:cNvPr>
          <p:cNvPicPr>
            <a:picLocks noChangeAspect="1"/>
          </p:cNvPicPr>
          <p:nvPr/>
        </p:nvPicPr>
        <p:blipFill>
          <a:blip r:embed="rId3"/>
          <a:stretch>
            <a:fillRect/>
          </a:stretch>
        </p:blipFill>
        <p:spPr>
          <a:xfrm>
            <a:off x="785812" y="1618465"/>
            <a:ext cx="10620375" cy="45053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948647"/>
            <a:ext cx="9702604"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18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Imagen 3" descr="Diagrama&#10;&#10;Descripción generada automáticamente con confianza media">
            <a:extLst>
              <a:ext uri="{FF2B5EF4-FFF2-40B4-BE49-F238E27FC236}">
                <a16:creationId xmlns:a16="http://schemas.microsoft.com/office/drawing/2014/main" id="{CB9A4369-E127-4E01-84C9-02C89A66C435}"/>
              </a:ext>
            </a:extLst>
          </p:cNvPr>
          <p:cNvPicPr>
            <a:picLocks noChangeAspect="1"/>
          </p:cNvPicPr>
          <p:nvPr/>
        </p:nvPicPr>
        <p:blipFill>
          <a:blip r:embed="rId3"/>
          <a:stretch>
            <a:fillRect/>
          </a:stretch>
        </p:blipFill>
        <p:spPr>
          <a:xfrm>
            <a:off x="2300287" y="1834573"/>
            <a:ext cx="7591425" cy="41910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4" name="Imagen 3" descr="Interfaz de usuario gráfica, Aplicación&#10;&#10;Descripción generada automáticamente">
            <a:extLst>
              <a:ext uri="{FF2B5EF4-FFF2-40B4-BE49-F238E27FC236}">
                <a16:creationId xmlns:a16="http://schemas.microsoft.com/office/drawing/2014/main" id="{FD075C32-8CE4-4BBB-8AF6-9C930D0A8CF0}"/>
              </a:ext>
            </a:extLst>
          </p:cNvPr>
          <p:cNvPicPr>
            <a:picLocks noChangeAspect="1"/>
          </p:cNvPicPr>
          <p:nvPr/>
        </p:nvPicPr>
        <p:blipFill>
          <a:blip r:embed="rId3"/>
          <a:stretch>
            <a:fillRect/>
          </a:stretch>
        </p:blipFill>
        <p:spPr>
          <a:xfrm>
            <a:off x="742950" y="1793108"/>
            <a:ext cx="10706100" cy="40957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5122"/>
            <a:ext cx="10393709" cy="74147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descr="Interfaz de usuario gráfica, Texto, Aplicación, Correo electrónico&#10;&#10;Descripción generada automáticamente">
            <a:extLst>
              <a:ext uri="{FF2B5EF4-FFF2-40B4-BE49-F238E27FC236}">
                <a16:creationId xmlns:a16="http://schemas.microsoft.com/office/drawing/2014/main" id="{81AC6221-7A6B-4256-9E4C-D938C4790C0B}"/>
              </a:ext>
            </a:extLst>
          </p:cNvPr>
          <p:cNvPicPr>
            <a:picLocks noChangeAspect="1"/>
          </p:cNvPicPr>
          <p:nvPr/>
        </p:nvPicPr>
        <p:blipFill>
          <a:blip r:embed="rId3"/>
          <a:stretch>
            <a:fillRect/>
          </a:stretch>
        </p:blipFill>
        <p:spPr>
          <a:xfrm>
            <a:off x="446161" y="2488734"/>
            <a:ext cx="11163300" cy="33147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7985" cy="33385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descr="Imagen que contiene Aplicación&#10;&#10;Descripción generada automáticamente">
            <a:extLst>
              <a:ext uri="{FF2B5EF4-FFF2-40B4-BE49-F238E27FC236}">
                <a16:creationId xmlns:a16="http://schemas.microsoft.com/office/drawing/2014/main" id="{B142F388-7D21-42ED-9A31-1DCBDB9A1FC4}"/>
              </a:ext>
            </a:extLst>
          </p:cNvPr>
          <p:cNvPicPr>
            <a:picLocks noChangeAspect="1"/>
          </p:cNvPicPr>
          <p:nvPr/>
        </p:nvPicPr>
        <p:blipFill>
          <a:blip r:embed="rId3"/>
          <a:stretch>
            <a:fillRect/>
          </a:stretch>
        </p:blipFill>
        <p:spPr>
          <a:xfrm>
            <a:off x="6921378" y="1885950"/>
            <a:ext cx="4257675" cy="3086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1227721" cy="415051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https://github.com/atilaks/testrepo.git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was collected using various methods</a:t>
            </a:r>
          </a:p>
          <a:p>
            <a:pPr lvl="1">
              <a:lnSpc>
                <a:spcPct val="100000"/>
              </a:lnSpc>
              <a:spcBef>
                <a:spcPts val="1400"/>
              </a:spcBef>
            </a:pPr>
            <a:r>
              <a:rPr lang="en-US" sz="2000" dirty="0">
                <a:solidFill>
                  <a:schemeClr val="accent3">
                    <a:lumMod val="25000"/>
                  </a:schemeClr>
                </a:solidFill>
                <a:latin typeface="Abadi" panose="020B0604020104020204" pitchFamily="34" charset="0"/>
              </a:rPr>
              <a:t>Data collection was done using get request to the SpaceX API.</a:t>
            </a:r>
          </a:p>
          <a:p>
            <a:pPr lvl="1">
              <a:lnSpc>
                <a:spcPct val="100000"/>
              </a:lnSpc>
              <a:spcBef>
                <a:spcPts val="1400"/>
              </a:spcBef>
            </a:pPr>
            <a:r>
              <a:rPr lang="en-US" sz="2000" dirty="0">
                <a:solidFill>
                  <a:schemeClr val="accent3">
                    <a:lumMod val="25000"/>
                  </a:schemeClr>
                </a:solidFill>
                <a:latin typeface="Abadi" panose="020B0604020104020204" pitchFamily="34" charset="0"/>
              </a:rPr>
              <a:t>Next, we decoded the response content as a Json using .json() function call and turn it into a pandas dataframe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nSpc>
                <a:spcPct val="100000"/>
              </a:lnSpc>
              <a:spcBef>
                <a:spcPts val="1400"/>
              </a:spcBef>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nSpc>
                <a:spcPct val="100000"/>
              </a:lnSpc>
              <a:spcBef>
                <a:spcPts val="1400"/>
              </a:spcBef>
            </a:pPr>
            <a:r>
              <a:rPr lang="en-US" sz="2000" dirty="0">
                <a:solidFill>
                  <a:schemeClr val="accent3">
                    <a:lumMod val="25000"/>
                  </a:schemeClr>
                </a:solidFill>
                <a:latin typeface="Abadi" panose="020B0604020104020204" pitchFamily="34" charset="0"/>
              </a:rPr>
              <a:t>In addition, we performed web scraping from Wikipedia for Falcon 9 launch records with BeautifulSoup.</a:t>
            </a:r>
          </a:p>
          <a:p>
            <a:pPr lvl="1">
              <a:lnSpc>
                <a:spcPct val="100000"/>
              </a:lnSpc>
              <a:spcBef>
                <a:spcPts val="1400"/>
              </a:spcBef>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62022" y="1668026"/>
            <a:ext cx="5905500" cy="4331137"/>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https://github.com/atilaks/testrepo/blob/6c1e3d101b4c5b0c01cd54cca346df2c031c55b5/API%20Lab.ipynb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descr="Interfaz de usuario gráfica, Texto, Aplicación, Correo electrónico&#10;&#10;Descripción generada automáticamente">
            <a:extLst>
              <a:ext uri="{FF2B5EF4-FFF2-40B4-BE49-F238E27FC236}">
                <a16:creationId xmlns:a16="http://schemas.microsoft.com/office/drawing/2014/main" id="{9F33F215-7BA1-4CD4-96A6-ADAA000969A4}"/>
              </a:ext>
            </a:extLst>
          </p:cNvPr>
          <p:cNvPicPr>
            <a:picLocks noChangeAspect="1"/>
          </p:cNvPicPr>
          <p:nvPr/>
        </p:nvPicPr>
        <p:blipFill>
          <a:blip r:embed="rId3"/>
          <a:stretch>
            <a:fillRect/>
          </a:stretch>
        </p:blipFill>
        <p:spPr>
          <a:xfrm>
            <a:off x="5762022" y="1938337"/>
            <a:ext cx="5905500" cy="39147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BeautifulSoup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parsed the table and converted it into a pandas dataframe.</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https://github.com/atilaks/testrepo/blob/c48549034c0adf5a6675b6ca6a84c188a18e97b8/Data%20Collection%20with%20Web%20Scraping%20lab.ipynb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419593A0-9903-4E03-AD88-EE5E75169B75}"/>
              </a:ext>
            </a:extLst>
          </p:cNvPr>
          <p:cNvPicPr>
            <a:picLocks noChangeAspect="1"/>
          </p:cNvPicPr>
          <p:nvPr/>
        </p:nvPicPr>
        <p:blipFill>
          <a:blip r:embed="rId3"/>
          <a:stretch>
            <a:fillRect/>
          </a:stretch>
        </p:blipFill>
        <p:spPr>
          <a:xfrm>
            <a:off x="5859629" y="1480142"/>
            <a:ext cx="5578382" cy="455750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499</TotalTime>
  <Words>1820</Words>
  <Application>Microsoft Office PowerPoint</Application>
  <PresentationFormat>Panorámica</PresentationFormat>
  <Paragraphs>201</Paragraphs>
  <Slides>47</Slides>
  <Notes>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Raquel Mocholí García</cp:lastModifiedBy>
  <cp:revision>200</cp:revision>
  <dcterms:created xsi:type="dcterms:W3CDTF">2021-04-29T18:58:34Z</dcterms:created>
  <dcterms:modified xsi:type="dcterms:W3CDTF">2022-01-31T01:21:31Z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